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1" r:id="rId8"/>
    <p:sldId id="260" r:id="rId9"/>
    <p:sldId id="267" r:id="rId10"/>
    <p:sldId id="268" r:id="rId11"/>
    <p:sldId id="266" r:id="rId12"/>
    <p:sldId id="265" r:id="rId13"/>
    <p:sldId id="262" r:id="rId14"/>
    <p:sldId id="264" r:id="rId15"/>
    <p:sldId id="26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92" d="100"/>
          <a:sy n="92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E604-5047-47F3-B940-BC812618A4C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B342D-FE02-467F-B35F-F1DC9BE19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1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3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87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5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5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7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4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7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1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4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34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8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8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59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5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7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34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7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7D04-0729-407F-89D8-64965CF9E75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0AE3F-D457-4F01-BDCD-8BBDA3B51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3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g"/><Relationship Id="rId4" Type="http://schemas.openxmlformats.org/officeDocument/2006/relationships/image" Target="../media/image3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g"/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81200"/>
            <a:ext cx="414337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 rot="21142028">
            <a:off x="4998994" y="3654941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VOCABULARY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 rot="1284869">
            <a:off x="4129087" y="4057633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Quiz  100%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65377" y="580739"/>
            <a:ext cx="36538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Vocabulary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8191" y="5484558"/>
            <a:ext cx="3928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Level G   Unit 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91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histrionic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(adjective) pertaining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to actors and their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techniques; theatrical,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artificial;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melodramatic</a:t>
            </a:r>
          </a:p>
          <a:p>
            <a:endParaRPr lang="en-US" sz="2500" dirty="0"/>
          </a:p>
          <a:p>
            <a:r>
              <a:rPr lang="en-US" sz="2500" dirty="0" smtClean="0"/>
              <a:t>SYM:  affected, stagy</a:t>
            </a:r>
          </a:p>
          <a:p>
            <a:endParaRPr lang="en-US" sz="2500" dirty="0"/>
          </a:p>
          <a:p>
            <a:r>
              <a:rPr lang="en-US" sz="2500" dirty="0" smtClean="0"/>
              <a:t>ANT:  low-keyed, muted, </a:t>
            </a:r>
          </a:p>
          <a:p>
            <a:pPr marL="0" indent="0">
              <a:buNone/>
            </a:pPr>
            <a:r>
              <a:rPr lang="en-US" sz="2500" dirty="0" smtClean="0"/>
              <a:t>          </a:t>
            </a:r>
            <a:r>
              <a:rPr lang="en-US" sz="2500" dirty="0" err="1" smtClean="0"/>
              <a:t>untheatrical</a:t>
            </a:r>
            <a:r>
              <a:rPr lang="en-US" sz="2500" dirty="0" smtClean="0"/>
              <a:t>, subdued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51263"/>
            <a:ext cx="3949411" cy="2282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962400"/>
            <a:ext cx="39528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incendiary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1900" dirty="0" smtClean="0"/>
              <a:t>(adjective) deliberately setting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or causing fires; designed to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start fires; tending to stir up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strife or rebellion; (noun)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one who deliberately sets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fires, arsonist; one who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causes strife</a:t>
            </a:r>
          </a:p>
          <a:p>
            <a:endParaRPr lang="en-US" sz="1900" dirty="0"/>
          </a:p>
          <a:p>
            <a:r>
              <a:rPr lang="en-US" sz="1900" dirty="0" smtClean="0"/>
              <a:t>SYN:  (adjective) inflammatory,</a:t>
            </a:r>
          </a:p>
          <a:p>
            <a:pPr marL="0" indent="0">
              <a:buNone/>
            </a:pPr>
            <a:r>
              <a:rPr lang="en-US" sz="1900" dirty="0" smtClean="0"/>
              <a:t>           provocative; (noun) firebrand</a:t>
            </a:r>
          </a:p>
          <a:p>
            <a:endParaRPr lang="en-US" sz="1900" dirty="0"/>
          </a:p>
          <a:p>
            <a:r>
              <a:rPr lang="en-US" sz="1900" dirty="0" smtClean="0"/>
              <a:t>ANT:  (adjective) soothing,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quieting; (noun)  peacemaker</a:t>
            </a: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4000"/>
            <a:ext cx="2762250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28956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80060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maelstrom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(noun) a whirlpool of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great size and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violence; a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situation resembling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a whirlpool in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violence and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destruction</a:t>
            </a:r>
          </a:p>
          <a:p>
            <a:endParaRPr lang="en-US" sz="2500" dirty="0"/>
          </a:p>
          <a:p>
            <a:r>
              <a:rPr lang="en-US" sz="2500" dirty="0" smtClean="0"/>
              <a:t>SYN:  vortex, chaos,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turbulence, tumult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63842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1426824"/>
            <a:ext cx="2438400" cy="1602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447" y="4876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myopic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300" dirty="0" smtClean="0"/>
              <a:t>(adjective)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nearsighted;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lacking a broad,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realistic view of a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situation; lacking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foresight or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 discernment</a:t>
            </a:r>
          </a:p>
          <a:p>
            <a:endParaRPr lang="en-US" sz="2300" dirty="0"/>
          </a:p>
          <a:p>
            <a:r>
              <a:rPr lang="en-US" sz="2300" dirty="0" smtClean="0"/>
              <a:t>SYN:  shortsighted</a:t>
            </a:r>
          </a:p>
          <a:p>
            <a:endParaRPr lang="en-US" sz="2300" dirty="0"/>
          </a:p>
          <a:p>
            <a:r>
              <a:rPr lang="en-US" sz="2300" dirty="0" smtClean="0"/>
              <a:t>ANT:  farsighted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765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00400"/>
            <a:ext cx="260985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912" y="175260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800600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overt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(adjective) open, not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hidden, expressed or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revealed in a way that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is easily recognized</a:t>
            </a:r>
          </a:p>
          <a:p>
            <a:endParaRPr lang="en-US" sz="2500" dirty="0"/>
          </a:p>
          <a:p>
            <a:r>
              <a:rPr lang="en-US" sz="2500" dirty="0" smtClean="0"/>
              <a:t>SYN:  clear, obvious,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manifest, patent</a:t>
            </a:r>
          </a:p>
          <a:p>
            <a:endParaRPr lang="en-US" sz="2500" dirty="0"/>
          </a:p>
          <a:p>
            <a:r>
              <a:rPr lang="en-US" sz="2500" dirty="0" smtClean="0"/>
              <a:t>ANT:  secret, clandestine,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covert, concealed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414462"/>
            <a:ext cx="2847975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698" y="3429000"/>
            <a:ext cx="2085975" cy="2110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85" y="4630882"/>
            <a:ext cx="1657350" cy="20552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9" y="4494391"/>
            <a:ext cx="1771217" cy="1743075"/>
          </a:xfrm>
          <a:prstGeom prst="rect">
            <a:avLst/>
          </a:prstGeom>
        </p:spPr>
      </p:pic>
      <p:sp>
        <p:nvSpPr>
          <p:cNvPr id="12" name="&quot;No&quot; Symbol 11"/>
          <p:cNvSpPr/>
          <p:nvPr/>
        </p:nvSpPr>
        <p:spPr>
          <a:xfrm>
            <a:off x="7180117" y="5573856"/>
            <a:ext cx="1281004" cy="1199501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pejorative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(adjective) tending to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make worse;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expressing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disapproval or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disparagement,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derogatory,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deprecatory, belittling</a:t>
            </a:r>
          </a:p>
          <a:p>
            <a:endParaRPr lang="en-US" sz="2500" dirty="0"/>
          </a:p>
          <a:p>
            <a:r>
              <a:rPr lang="en-US" sz="2500" dirty="0" smtClean="0"/>
              <a:t>ANT:  complimentary,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ameliorative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295400"/>
            <a:ext cx="2510703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62" y="4953000"/>
            <a:ext cx="280035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50993"/>
            <a:ext cx="23622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propriety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100" dirty="0" smtClean="0"/>
              <a:t>(noun) the state of being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proper,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appropriateness; (plural)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standards of what is  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proper or socially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acceptable</a:t>
            </a:r>
          </a:p>
          <a:p>
            <a:endParaRPr lang="en-US" sz="2100" dirty="0"/>
          </a:p>
          <a:p>
            <a:r>
              <a:rPr lang="en-US" sz="2100" dirty="0" smtClean="0"/>
              <a:t>SYN:  fitness, correctness,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decorum</a:t>
            </a:r>
          </a:p>
          <a:p>
            <a:endParaRPr lang="en-US" sz="2100" dirty="0"/>
          </a:p>
          <a:p>
            <a:r>
              <a:rPr lang="en-US" sz="2100" dirty="0" smtClean="0"/>
              <a:t>ANT:  unseemliness,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inappropriateness</a:t>
            </a: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395" y="1371600"/>
            <a:ext cx="3028950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971800"/>
            <a:ext cx="2619375" cy="1819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343400"/>
            <a:ext cx="1905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sacrilege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(noun) improper or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disrespectful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treatment of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something held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sacred</a:t>
            </a:r>
          </a:p>
          <a:p>
            <a:endParaRPr lang="en-US" sz="2800" dirty="0"/>
          </a:p>
          <a:p>
            <a:r>
              <a:rPr lang="en-US" sz="2800" dirty="0" smtClean="0"/>
              <a:t>SYN:  desecration,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profanation,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defilement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0"/>
            <a:ext cx="4681537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114800"/>
            <a:ext cx="468153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summarily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(adverb) without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delay or formality;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briefly, concisely</a:t>
            </a:r>
          </a:p>
          <a:p>
            <a:endParaRPr lang="en-US" dirty="0"/>
          </a:p>
          <a:p>
            <a:r>
              <a:rPr lang="en-US" dirty="0" smtClean="0"/>
              <a:t>SYN:  promptly,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peremptorily,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abruptly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957637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91000"/>
            <a:ext cx="3914775" cy="227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suppliant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525963"/>
          </a:xfrm>
        </p:spPr>
        <p:txBody>
          <a:bodyPr>
            <a:noAutofit/>
          </a:bodyPr>
          <a:lstStyle/>
          <a:p>
            <a:r>
              <a:rPr lang="en-US" sz="3400" dirty="0" smtClean="0"/>
              <a:t>(adjective) asking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humbly and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earnestly; (noun)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one who makes a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request humbly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and earnestly, a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petitioner, suitor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50" y="3810000"/>
            <a:ext cx="17526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810001"/>
            <a:ext cx="1881188" cy="266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1371600"/>
            <a:ext cx="385372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accost</a:t>
            </a:r>
            <a:endParaRPr lang="en-US" sz="6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257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(verb) to approach and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speak to first; to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confront in a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challenging or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aggressive way</a:t>
            </a:r>
          </a:p>
          <a:p>
            <a:endParaRPr lang="en-US" sz="2500" dirty="0"/>
          </a:p>
          <a:p>
            <a:r>
              <a:rPr lang="en-US" sz="2500" dirty="0" smtClean="0"/>
              <a:t>SYN:  buttonhole,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approach, confront</a:t>
            </a:r>
          </a:p>
          <a:p>
            <a:endParaRPr lang="en-US" sz="2500" dirty="0"/>
          </a:p>
          <a:p>
            <a:r>
              <a:rPr lang="en-US" sz="2500" dirty="0" smtClean="0"/>
              <a:t>ANT:  evade, avoid, shun</a:t>
            </a:r>
            <a:endParaRPr lang="en-US" sz="2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18" y="228600"/>
            <a:ext cx="3038475" cy="1504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57400"/>
            <a:ext cx="3352800" cy="2333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18" y="475513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talisman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3700" dirty="0" smtClean="0"/>
              <a:t>(noun) an object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that serves as a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charm or is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believed to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confer magical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powers, an </a:t>
            </a:r>
          </a:p>
          <a:p>
            <a:pPr marL="0" indent="0">
              <a:buNone/>
            </a:pPr>
            <a:r>
              <a:rPr lang="en-US" sz="3700" dirty="0"/>
              <a:t> </a:t>
            </a:r>
            <a:r>
              <a:rPr lang="en-US" sz="3700" dirty="0" smtClean="0"/>
              <a:t>        amulet, </a:t>
            </a:r>
            <a:r>
              <a:rPr lang="en-US" sz="3700" dirty="0"/>
              <a:t>f</a:t>
            </a:r>
            <a:r>
              <a:rPr lang="en-US" sz="3700" dirty="0" smtClean="0"/>
              <a:t>etish</a:t>
            </a:r>
            <a:endParaRPr lang="en-US" sz="3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251460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333875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219200"/>
            <a:ext cx="21431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undulate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4525963"/>
          </a:xfrm>
        </p:spPr>
        <p:txBody>
          <a:bodyPr>
            <a:noAutofit/>
          </a:bodyPr>
          <a:lstStyle/>
          <a:p>
            <a:r>
              <a:rPr lang="en-US" sz="3050" dirty="0" smtClean="0"/>
              <a:t>(verb) to move in</a:t>
            </a:r>
          </a:p>
          <a:p>
            <a:pPr marL="0" indent="0">
              <a:buNone/>
            </a:pPr>
            <a:r>
              <a:rPr lang="en-US" sz="3050" dirty="0"/>
              <a:t> </a:t>
            </a:r>
            <a:r>
              <a:rPr lang="en-US" sz="3050" dirty="0" smtClean="0"/>
              <a:t>        waves or with a </a:t>
            </a:r>
          </a:p>
          <a:p>
            <a:pPr marL="0" indent="0">
              <a:buNone/>
            </a:pPr>
            <a:r>
              <a:rPr lang="en-US" sz="3050" dirty="0"/>
              <a:t> </a:t>
            </a:r>
            <a:r>
              <a:rPr lang="en-US" sz="3050" dirty="0" smtClean="0"/>
              <a:t>        wavelike motion; </a:t>
            </a:r>
          </a:p>
          <a:p>
            <a:pPr marL="0" indent="0">
              <a:buNone/>
            </a:pPr>
            <a:r>
              <a:rPr lang="en-US" sz="3050" dirty="0"/>
              <a:t> </a:t>
            </a:r>
            <a:r>
              <a:rPr lang="en-US" sz="3050" dirty="0" smtClean="0"/>
              <a:t>        to have a wavelike</a:t>
            </a:r>
          </a:p>
          <a:p>
            <a:pPr marL="0" indent="0">
              <a:buNone/>
            </a:pPr>
            <a:r>
              <a:rPr lang="en-US" sz="3050" dirty="0"/>
              <a:t> </a:t>
            </a:r>
            <a:r>
              <a:rPr lang="en-US" sz="3050" dirty="0" smtClean="0"/>
              <a:t>        appearance or form</a:t>
            </a:r>
          </a:p>
          <a:p>
            <a:endParaRPr lang="en-US" sz="3050" dirty="0"/>
          </a:p>
          <a:p>
            <a:r>
              <a:rPr lang="en-US" sz="3050" dirty="0" smtClean="0"/>
              <a:t>SYN:  ripple, fluctuate,</a:t>
            </a:r>
          </a:p>
          <a:p>
            <a:pPr marL="0" indent="0">
              <a:buNone/>
            </a:pPr>
            <a:r>
              <a:rPr lang="en-US" sz="3050" dirty="0"/>
              <a:t> </a:t>
            </a:r>
            <a:r>
              <a:rPr lang="en-US" sz="3050" dirty="0" smtClean="0"/>
              <a:t>        rise and fall</a:t>
            </a:r>
            <a:endParaRPr lang="en-US" sz="3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6" y="1581150"/>
            <a:ext cx="3486150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61" y="4572000"/>
            <a:ext cx="2905125" cy="195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338" y="291984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animadversion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(noun) a comment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indicating strong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criticism or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disapproval</a:t>
            </a:r>
          </a:p>
          <a:p>
            <a:endParaRPr lang="en-US" sz="2800" dirty="0"/>
          </a:p>
          <a:p>
            <a:r>
              <a:rPr lang="en-US" sz="2800" dirty="0" smtClean="0"/>
              <a:t>SYN:  rebuke, reproof</a:t>
            </a:r>
          </a:p>
          <a:p>
            <a:endParaRPr lang="en-US" sz="2800" dirty="0"/>
          </a:p>
          <a:p>
            <a:r>
              <a:rPr lang="en-US" sz="2800" dirty="0" smtClean="0"/>
              <a:t>ANT:  praise,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compliment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066800"/>
            <a:ext cx="1914525" cy="2390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836" y="2438400"/>
            <a:ext cx="2886075" cy="1504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114800"/>
            <a:ext cx="29337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avid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300" dirty="0" smtClean="0"/>
              <a:t>(adjective) desirous of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something to the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point of greed;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intensely eager</a:t>
            </a:r>
          </a:p>
          <a:p>
            <a:endParaRPr lang="en-US" sz="2300" dirty="0"/>
          </a:p>
          <a:p>
            <a:r>
              <a:rPr lang="en-US" sz="2300" dirty="0" smtClean="0"/>
              <a:t>SYN:  keen,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enthusiastic, grasping</a:t>
            </a:r>
          </a:p>
          <a:p>
            <a:endParaRPr lang="en-US" sz="2300" dirty="0"/>
          </a:p>
          <a:p>
            <a:r>
              <a:rPr lang="en-US" sz="2300" dirty="0" smtClean="0"/>
              <a:t>ANT:  reluctant,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indifferent,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unenthusiastic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4305301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114800"/>
            <a:ext cx="43053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brackish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(adjective) having a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salty taste and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unpleasant to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drink</a:t>
            </a:r>
          </a:p>
          <a:p>
            <a:endParaRPr lang="en-US" sz="2800" dirty="0"/>
          </a:p>
          <a:p>
            <a:r>
              <a:rPr lang="en-US" sz="2800" dirty="0" smtClean="0"/>
              <a:t>SYN:  briny, saline</a:t>
            </a:r>
          </a:p>
          <a:p>
            <a:endParaRPr lang="en-US" sz="2800" dirty="0"/>
          </a:p>
          <a:p>
            <a:r>
              <a:rPr lang="en-US" sz="2800" dirty="0" smtClean="0"/>
              <a:t>ANT:  fresh, clear,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sweet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26026"/>
            <a:ext cx="2561359" cy="1478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09" y="2209800"/>
            <a:ext cx="3514725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72000"/>
            <a:ext cx="2561359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celerity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(noun) swiftness,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rapidity of motion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or action</a:t>
            </a:r>
          </a:p>
          <a:p>
            <a:endParaRPr lang="en-US" sz="2500" dirty="0"/>
          </a:p>
          <a:p>
            <a:r>
              <a:rPr lang="en-US" sz="2500" dirty="0" smtClean="0"/>
              <a:t>SYN:  promptness,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alacrity, speed</a:t>
            </a:r>
          </a:p>
          <a:p>
            <a:endParaRPr lang="en-US" sz="2500" dirty="0"/>
          </a:p>
          <a:p>
            <a:r>
              <a:rPr lang="en-US" sz="2500" dirty="0" smtClean="0"/>
              <a:t>ANT:  slowness, </a:t>
            </a:r>
          </a:p>
          <a:p>
            <a:pPr marL="0" indent="0">
              <a:buNone/>
            </a:pPr>
            <a:r>
              <a:rPr lang="en-US" sz="2500" dirty="0" smtClean="0"/>
              <a:t>         sluggishness,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dilatoriness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2021"/>
            <a:ext cx="2752725" cy="19677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77" y="2362200"/>
            <a:ext cx="2725448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73" y="2914650"/>
            <a:ext cx="2524125" cy="180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027" y="4724400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devious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100" dirty="0" smtClean="0"/>
              <a:t>(adjective) straying or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wandering from a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straight or direct course;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done or acting in a shifty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or underhanded way</a:t>
            </a:r>
          </a:p>
          <a:p>
            <a:endParaRPr lang="en-US" sz="2100" dirty="0"/>
          </a:p>
          <a:p>
            <a:r>
              <a:rPr lang="en-US" sz="2100" dirty="0" smtClean="0"/>
              <a:t>SYN:  roundabout, indirect,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tricky, sly, artful</a:t>
            </a:r>
          </a:p>
          <a:p>
            <a:endParaRPr lang="en-US" sz="2100" dirty="0"/>
          </a:p>
          <a:p>
            <a:r>
              <a:rPr lang="en-US" sz="2100" dirty="0" smtClean="0"/>
              <a:t>ANT:  direct, </a:t>
            </a:r>
          </a:p>
          <a:p>
            <a:pPr marL="0" indent="0">
              <a:buNone/>
            </a:pPr>
            <a:r>
              <a:rPr lang="en-US" sz="2100" dirty="0" smtClean="0"/>
              <a:t>         straightforward, open, 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aboveboard</a:t>
            </a:r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583873"/>
            <a:ext cx="29718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38990"/>
            <a:ext cx="2809874" cy="2199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5" y="4531302"/>
            <a:ext cx="2762250" cy="20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gambit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2300" dirty="0" smtClean="0"/>
              <a:t>(noun) in chess, an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opening move that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involves risk or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sacrifice of a minor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piece on order to gain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a later advantage; any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opening move of this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type</a:t>
            </a:r>
          </a:p>
          <a:p>
            <a:endParaRPr lang="en-US" sz="2300" dirty="0"/>
          </a:p>
          <a:p>
            <a:r>
              <a:rPr lang="en-US" sz="2300" dirty="0" smtClean="0"/>
              <a:t>SYN:  ploy, stratagem, 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      ruse, maneuver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114800"/>
            <a:ext cx="4316557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2957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halcyon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r>
              <a:rPr lang="en-US" sz="1900" dirty="0" smtClean="0"/>
              <a:t>(noun) a legendary bird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identified with the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kingfisher; (adjective) of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or relating to the halcyon;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calm, peaceful; happy,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golden; prosperous,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affluent</a:t>
            </a:r>
          </a:p>
          <a:p>
            <a:endParaRPr lang="en-US" sz="1900" dirty="0"/>
          </a:p>
          <a:p>
            <a:r>
              <a:rPr lang="en-US" sz="1900" dirty="0" smtClean="0"/>
              <a:t>SYN:  (adjective) tranquil,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serene, placid, </a:t>
            </a:r>
            <a:r>
              <a:rPr lang="en-US" sz="1900" dirty="0" err="1" smtClean="0"/>
              <a:t>palmy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 smtClean="0"/>
              <a:t>ANT:  (adjective) turbulent, 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chaotic, tumultuous</a:t>
            </a: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4800"/>
            <a:ext cx="2705100" cy="2457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762250"/>
            <a:ext cx="2971800" cy="2038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800600"/>
            <a:ext cx="2857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762</Words>
  <Application>Microsoft Office PowerPoint</Application>
  <PresentationFormat>On-screen Show (4:3)</PresentationFormat>
  <Paragraphs>223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iRespondQuestionMaster</vt:lpstr>
      <vt:lpstr>iRespondGraphMaster</vt:lpstr>
      <vt:lpstr>PowerPoint Presentation</vt:lpstr>
      <vt:lpstr>accost</vt:lpstr>
      <vt:lpstr>animadversion</vt:lpstr>
      <vt:lpstr>avid</vt:lpstr>
      <vt:lpstr>brackish</vt:lpstr>
      <vt:lpstr>celerity</vt:lpstr>
      <vt:lpstr>devious</vt:lpstr>
      <vt:lpstr>gambit</vt:lpstr>
      <vt:lpstr>halcyon</vt:lpstr>
      <vt:lpstr>histrionic</vt:lpstr>
      <vt:lpstr>incendiary</vt:lpstr>
      <vt:lpstr>maelstrom</vt:lpstr>
      <vt:lpstr>myopic</vt:lpstr>
      <vt:lpstr>overt</vt:lpstr>
      <vt:lpstr>pejorative</vt:lpstr>
      <vt:lpstr>propriety</vt:lpstr>
      <vt:lpstr>sacrilege</vt:lpstr>
      <vt:lpstr>summarily</vt:lpstr>
      <vt:lpstr>suppliant</vt:lpstr>
      <vt:lpstr>talisman</vt:lpstr>
      <vt:lpstr>undulate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Susanna Matthys</dc:creator>
  <cp:lastModifiedBy>Susanna Matthys</cp:lastModifiedBy>
  <cp:revision>35</cp:revision>
  <dcterms:created xsi:type="dcterms:W3CDTF">2012-05-03T13:36:37Z</dcterms:created>
  <dcterms:modified xsi:type="dcterms:W3CDTF">2013-09-05T16:25:14Z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